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  <p:sldMasterId id="2147483696" r:id="rId3"/>
    <p:sldMasterId id="2147483708" r:id="rId4"/>
  </p:sldMasterIdLst>
  <p:notesMasterIdLst>
    <p:notesMasterId r:id="rId25"/>
  </p:notesMasterIdLst>
  <p:handoutMasterIdLst>
    <p:handoutMasterId r:id="rId26"/>
  </p:handoutMasterIdLst>
  <p:sldIdLst>
    <p:sldId id="265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FF99"/>
    <a:srgbClr val="FF5050"/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1" autoAdjust="0"/>
    <p:restoredTop sz="97906" autoAdjust="0"/>
  </p:normalViewPr>
  <p:slideViewPr>
    <p:cSldViewPr>
      <p:cViewPr>
        <p:scale>
          <a:sx n="100" d="100"/>
          <a:sy n="100" d="100"/>
        </p:scale>
        <p:origin x="-70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57A4-42A0-427D-9523-77D7104E26C8}" type="datetimeFigureOut">
              <a:rPr lang="en-GB" smtClean="0"/>
              <a:t>10/10/2017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314B5-1BB7-4D1B-8FF2-0939F0EBC43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146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sr-Latn-RS" smtClean="0"/>
              <a:t>10.10.2017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23843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10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11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12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2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3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4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5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6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7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8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9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7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E2B79-DFC3-4128-85CC-23A04A8C89E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D455D-A1F0-45EF-8470-5831C6E559C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8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8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4CD87-534A-4B77-A929-3EDD1803403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8564-A878-4F41-ADAB-2F596E3EFDF2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881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4E02-B109-4278-AD85-B73D68E62BC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018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BE31-E16F-49B8-B28A-14EA3173DDA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106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72FC8-135E-4911-9F06-B2CEAC53953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768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6D5E-1770-4B71-8238-EC23E714ACA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71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2921-1B8C-430A-9922-BF31CD1C433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026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398A-FF94-44EF-AC2C-A4C4C32A53D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039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CBF39-38E6-492D-95E1-7647BDE5AF3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9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E0D0B-353B-4C91-A641-3E853810DFE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67BC-A834-4184-89E5-ED85B884384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9965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548C-B7B9-4C74-A014-0987FD941BD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17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CF33-7BA7-44B9-9839-694EE6101C3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2230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217C-79B2-4273-8092-260C5178FA2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9965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EEA7-08B0-4256-BB47-FC4FDD09011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9105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9EF7-7102-476D-9284-726E17E044F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8427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48DF-70D4-4E3A-A90A-2269BB49F32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3410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9093-D74D-4498-9E6E-92482E04E9B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4847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060C-050B-466A-8BC6-CE9851CF757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447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B7A11-153E-4744-AFE8-F0F05A0A6C8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25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5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470A8-E9A0-49F3-9561-F1B2CC43FEB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62AF-C040-4481-85D5-C1F33BC99E2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0426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FF243-3493-4F39-911F-9193C23B32D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352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6632-E547-4E32-A76A-40F7E2358BD2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7123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11177-AAD9-4023-93A9-898B642C553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2359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B172C-9E75-4B40-8A50-4415CF08C8C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545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A889B-E189-48B8-8C62-3049B3E362A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7305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CA75E-221A-4C34-82FF-2CE2345BD30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6517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B4C8D-0398-405F-A0EF-A7911E28493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8763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517FA-5939-448B-83F6-62ACA92405F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6724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3C3C0-4578-499E-BB53-F68DDDBF6C6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96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C4CED-10BF-4915-9E05-3308E275D12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A31AA-B1C2-4E24-B831-33975F1A1F2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6981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CDBC6-94C7-4197-8528-0E2BFB9EBCD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8609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C8C42-E725-4838-A98D-4C26C2833D1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9067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570EC-C7B9-4111-9D27-DDF3216E1C5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70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110C-1DE1-4A4A-AD50-3600371F1DB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6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FBCD7-12D7-43CE-9918-1101AF402DA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9E923-AF91-489C-B0BE-FB97BC5D652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42E72-BA2B-47FB-B80C-AA04BE13610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78F17-A36C-410C-870B-899F5C9D729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EB260-EBAD-4D99-81EA-5E60910E0A1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sr-Latn-CS" altLang="sr-Latn-R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sr-Latn-CS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4464A5-D1B3-4E03-B230-E590AC90312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35827-DAF6-4A6E-862F-8C44D96BA0C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6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1F62C-8E57-4572-AA5B-64E647D3461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10.10.2017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52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sr-Latn-CS" altLang="sr-Latn-R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sr-Latn-CS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4EE5E1-0379-4277-9C23-6A148394AAD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65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9" y="2565405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z="4000" dirty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90" y="476250"/>
            <a:ext cx="896937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620763"/>
            <a:ext cx="604837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Republic of Serbia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Fiscal </a:t>
            </a:r>
            <a:r>
              <a:rPr lang="en-US" altLang="sr-Latn-R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Council</a:t>
            </a: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sr-Latn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September 2017</a:t>
            </a:r>
            <a:endParaRPr lang="sr-Latn-CS" altLang="sr-Latn-R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251520" y="2877904"/>
            <a:ext cx="878497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FISCAL TRENDS IN 2017 AND 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2018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44016"/>
            <a:ext cx="8821737" cy="836712"/>
          </a:xfrm>
        </p:spPr>
        <p:txBody>
          <a:bodyPr/>
          <a:lstStyle/>
          <a:p>
            <a:pPr eaLnBrk="1" hangingPunct="1"/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It is necessary and possible to increase public investment in 2018 by </a:t>
            </a:r>
            <a:r>
              <a:rPr lang="en-US" altLang="sr-Latn-RS" sz="3000" dirty="0">
                <a:latin typeface="Times New Roman" pitchFamily="18" charset="0"/>
                <a:cs typeface="Times New Roman" pitchFamily="18" charset="0"/>
              </a:rPr>
              <a:t>300-350</a:t>
            </a:r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 m euros: illustration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4941168"/>
            <a:ext cx="8388932" cy="1728192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Share of public investments would increase to 3.8% of GDP in 2018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The first step towards a lasting increase of public investments to 4-5% of GDP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Still at the bottom of the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 of comparable countries, but a stronger increase in just one year is unlikely (in 2017, implementation lower than the planned 3.3% of GDP)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140130"/>
              </p:ext>
            </p:extLst>
          </p:nvPr>
        </p:nvGraphicFramePr>
        <p:xfrm>
          <a:off x="2123727" y="1268760"/>
          <a:ext cx="4968553" cy="3384384"/>
        </p:xfrm>
        <a:graphic>
          <a:graphicData uri="http://schemas.openxmlformats.org/drawingml/2006/table">
            <a:tbl>
              <a:tblPr firstRow="1" firstCol="1" bandRow="1"/>
              <a:tblGrid>
                <a:gridCol w="24542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881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31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31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11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i="1" noProof="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Difference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1524">
                <a:tc gridSpan="4">
                  <a:txBody>
                    <a:bodyPr/>
                    <a:lstStyle/>
                    <a:p>
                      <a:pPr lvl="7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i="1" noProof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bn dinars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Road infrastructure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1524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Corridor 10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1524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Corridor 11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-8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1524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Belgrade ring-road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1524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Road reconstructions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1524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New projects*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Railway infrastructure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Russian loan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Belgrade-Budapest (EXIM)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Central level and other projects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Local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Funds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 total (bn dinars</a:t>
                      </a:r>
                      <a:r>
                        <a:rPr lang="en-US" sz="1100" b="1" baseline="0" noProof="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179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11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i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 % of GDP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3.8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noProof="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694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44016"/>
            <a:ext cx="8821737" cy="620688"/>
          </a:xfrm>
        </p:spPr>
        <p:txBody>
          <a:bodyPr/>
          <a:lstStyle/>
          <a:p>
            <a:pPr eaLnBrk="1" hangingPunct="1"/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Economic growth is low</a:t>
            </a:r>
            <a:r>
              <a:rPr lang="sr-Cyrl-RS" altLang="sr-Latn-RS" sz="3000" dirty="0">
                <a:latin typeface="Times New Roman" pitchFamily="18" charset="0"/>
                <a:cs typeface="Times New Roman" pitchFamily="18" charset="0"/>
              </a:rPr>
              <a:t>: 1</a:t>
            </a:r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altLang="sr-Latn-RS" sz="3000" dirty="0">
                <a:latin typeface="Times New Roman" pitchFamily="18" charset="0"/>
                <a:cs typeface="Times New Roman" pitchFamily="18" charset="0"/>
              </a:rPr>
              <a:t>5-2% </a:t>
            </a:r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sr-Cyrl-RS" altLang="sr-Latn-RS" sz="3000" dirty="0">
                <a:latin typeface="Times New Roman" pitchFamily="18" charset="0"/>
                <a:cs typeface="Times New Roman" pitchFamily="18" charset="0"/>
              </a:rPr>
              <a:t> 2017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2232248"/>
          </a:xfrm>
        </p:spPr>
        <p:txBody>
          <a:bodyPr/>
          <a:lstStyle/>
          <a:p>
            <a:pPr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A part of the explanation of the low economic growth in 2017 – drought and poor management of EPS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Latn-RS" sz="19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 2018</a:t>
            </a:r>
            <a:r>
              <a:rPr lang="sr-Latn-RS" sz="1900" dirty="0">
                <a:latin typeface="Times New Roman" pitchFamily="18" charset="0"/>
                <a:cs typeface="Times New Roman" pitchFamily="18" charset="0"/>
              </a:rPr>
              <a:t>, growth of</a:t>
            </a: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sr-Latn-RS" sz="19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5-4% – </a:t>
            </a:r>
            <a:r>
              <a:rPr lang="sr-Latn-RS" sz="1900" dirty="0">
                <a:latin typeface="Times New Roman" pitchFamily="18" charset="0"/>
                <a:cs typeface="Times New Roman" pitchFamily="18" charset="0"/>
              </a:rPr>
              <a:t>agricultural recovery from drought</a:t>
            </a:r>
            <a:endParaRPr lang="sr-Cyrl-RS" sz="19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The trend of GDP growth in 2017, with temporary factors excluded, is estimated at about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8%</a:t>
            </a:r>
          </a:p>
          <a:p>
            <a:pPr lvl="1"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It’s actually a somewhat milder growth trend than in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 2016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649121"/>
              </p:ext>
            </p:extLst>
          </p:nvPr>
        </p:nvGraphicFramePr>
        <p:xfrm>
          <a:off x="755576" y="3140968"/>
          <a:ext cx="6912766" cy="1080119"/>
        </p:xfrm>
        <a:graphic>
          <a:graphicData uri="http://schemas.openxmlformats.org/drawingml/2006/table">
            <a:tbl>
              <a:tblPr/>
              <a:tblGrid>
                <a:gridCol w="28647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96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096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960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0960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096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92874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2017</a:t>
                      </a:r>
                      <a:r>
                        <a:rPr lang="sr-Latn-RS" sz="1200" b="0" i="0" u="none" strike="noStrike" baseline="30000">
                          <a:effectLst/>
                          <a:latin typeface="Times New Roman"/>
                        </a:rPr>
                        <a:t>1)</a:t>
                      </a:r>
                      <a:endParaRPr lang="sr-Latn-RS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2018</a:t>
                      </a:r>
                      <a:r>
                        <a:rPr lang="sr-Latn-RS" sz="1200" b="0" i="0" u="none" strike="noStrike" baseline="30000">
                          <a:effectLst/>
                          <a:latin typeface="Times New Roman"/>
                        </a:rPr>
                        <a:t>1)</a:t>
                      </a:r>
                      <a:endParaRPr lang="sr-Latn-RS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6014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Total GDP growth</a:t>
                      </a:r>
                      <a:endParaRPr lang="sr-Cyrl-RS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-1.8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0.7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2.8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1.7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3.5-4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589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GDP growth trend</a:t>
                      </a:r>
                      <a:r>
                        <a:rPr lang="sr-Cyrl-RS" sz="1200" b="0" i="0" u="none" strike="noStrike" baseline="30000" dirty="0">
                          <a:effectLst/>
                          <a:latin typeface="Times New Roman"/>
                        </a:rPr>
                        <a:t>2)</a:t>
                      </a:r>
                      <a:endParaRPr lang="sr-Cyrl-RS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-0.8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1.2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2.3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2.8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3.0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6642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55576" y="4005064"/>
            <a:ext cx="828930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just" eaLnBrk="1" hangingPunct="1">
              <a:spcBef>
                <a:spcPts val="400"/>
              </a:spcBef>
              <a:spcAft>
                <a:spcPts val="400"/>
              </a:spcAft>
              <a:buFont typeface="Arial" charset="0"/>
              <a:buAutoNum type="arabicParenR"/>
              <a:defRPr/>
            </a:pPr>
            <a:r>
              <a:rPr lang="sr-Latn-R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Fiscal Council forecast</a:t>
            </a:r>
            <a:endParaRPr lang="sr-Cyrl-R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 eaLnBrk="1" hangingPunct="1">
              <a:spcBef>
                <a:spcPts val="400"/>
              </a:spcBef>
              <a:spcAft>
                <a:spcPts val="400"/>
              </a:spcAft>
              <a:buFont typeface="Arial" charset="0"/>
              <a:buAutoNum type="arabicParenR"/>
              <a:defRPr/>
            </a:pPr>
            <a:r>
              <a:rPr lang="sr-Latn-R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Excluding the </a:t>
            </a: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consequences</a:t>
            </a:r>
            <a:r>
              <a:rPr lang="sr-Latn-R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of agricultural seasons, floods and EPS performance issues</a:t>
            </a:r>
            <a:endParaRPr lang="sr-Cyrl-R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9518" y="4581128"/>
            <a:ext cx="885698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Even if there were no temporary factors (drought, EPS), the planned 3% economic growth would still not have been achieved</a:t>
            </a: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Latn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3% forecast was, after all, ambitious (Fiscal Council 2016)</a:t>
            </a: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Lower GDP </a:t>
            </a: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growth</a:t>
            </a:r>
            <a:r>
              <a:rPr 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of Serbia compared to other CEE countries in 2017 (their average growth in 2017 over 4%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Latn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All other countries have a higher GDP growth than Serbia (except for Macedonia)</a:t>
            </a: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255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21737" cy="836712"/>
          </a:xfrm>
        </p:spPr>
        <p:txBody>
          <a:bodyPr/>
          <a:lstStyle/>
          <a:p>
            <a:pPr eaLnBrk="1" hangingPunct="1"/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Economic growth in Serbia is systematically lower than in </a:t>
            </a:r>
            <a:r>
              <a:rPr lang="en-US" altLang="sr-Latn-RS" sz="3000" dirty="0">
                <a:latin typeface="Times New Roman" pitchFamily="18" charset="0"/>
                <a:cs typeface="Times New Roman" pitchFamily="18" charset="0"/>
              </a:rPr>
              <a:t>comparable</a:t>
            </a:r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 countries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79512" y="4941168"/>
            <a:ext cx="8856984" cy="1800200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Cause: low investments – 18% of GDP in Serbia, over 22% of GDP in CEE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Greater share of private consumption in GDP in Serbia than in comparable countries (75 compared to 58% of GDP), economic growth systematically lower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It’s an illusion that a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significant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 increase in public sector salaries and pensions (above the GDP growth) would accelerate economic growth (many times tried and failed)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429364"/>
              </p:ext>
            </p:extLst>
          </p:nvPr>
        </p:nvGraphicFramePr>
        <p:xfrm>
          <a:off x="1777999" y="1052736"/>
          <a:ext cx="5818336" cy="3835520"/>
        </p:xfrm>
        <a:graphic>
          <a:graphicData uri="http://schemas.openxmlformats.org/drawingml/2006/table">
            <a:tbl>
              <a:tblPr/>
              <a:tblGrid>
                <a:gridCol w="29636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36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36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36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36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1776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000" b="0" i="0" u="none" strike="noStrike"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000" b="0" i="0" u="none" strike="noStrike">
                          <a:effectLst/>
                          <a:latin typeface="Times New Roman"/>
                        </a:rPr>
                        <a:t>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000" b="0" i="0" u="none" strike="noStrike">
                          <a:effectLst/>
                          <a:latin typeface="Times New Roman"/>
                        </a:rPr>
                        <a:t>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H</a:t>
                      </a:r>
                      <a:r>
                        <a:rPr lang="sr-Cyrl-RS" sz="1000" b="0" i="0" u="none" strike="noStrike" dirty="0">
                          <a:effectLst/>
                          <a:latin typeface="Times New Roman"/>
                        </a:rPr>
                        <a:t>1 2017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Albania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Bosnia and Herzegovina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Bulgaria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Montenegro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Czech Republic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Estonia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Croatia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Latvia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Lithuania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Hungary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Macedonia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Poland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Romania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Slovakia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Slovenia</a:t>
                      </a:r>
                      <a:endParaRPr lang="sr-Cyrl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CEE countries</a:t>
                      </a:r>
                      <a:r>
                        <a:rPr lang="sr-Cyrl-RS" sz="1000" b="0" i="0" u="none" strike="noStrike" dirty="0">
                          <a:effectLst/>
                          <a:latin typeface="Times New Roman"/>
                        </a:rPr>
                        <a:t> (</a:t>
                      </a:r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weighted average</a:t>
                      </a:r>
                      <a:r>
                        <a:rPr lang="sr-Cyrl-RS" sz="1000" b="0" i="0" u="none" strike="noStrike" dirty="0"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Countries in the region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(</a:t>
                      </a:r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weighted average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Serbia</a:t>
                      </a:r>
                      <a:r>
                        <a:rPr lang="sr-Cyrl-RS" sz="1000" b="0" i="0" u="none" strike="noStrike" dirty="0">
                          <a:effectLst/>
                          <a:latin typeface="Times New Roman"/>
                        </a:rPr>
                        <a:t> (</a:t>
                      </a:r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total GDP growth</a:t>
                      </a:r>
                      <a:r>
                        <a:rPr lang="sr-Cyrl-RS" sz="1000" b="0" i="0" u="none" strike="noStrike" dirty="0"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000" b="0" i="0" u="none" strike="noStrike" dirty="0">
                          <a:effectLst/>
                          <a:latin typeface="Times New Roman"/>
                        </a:rPr>
                        <a:t>Serbia (GDP growth trend)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309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34508"/>
            <a:ext cx="7886700" cy="978933"/>
          </a:xfrm>
        </p:spPr>
        <p:txBody>
          <a:bodyPr>
            <a:normAutofit/>
          </a:bodyPr>
          <a:lstStyle/>
          <a:p>
            <a:pPr algn="ctr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 relaxation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options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2018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3372"/>
            <a:ext cx="8119814" cy="516166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position of economic growth and employment, a cut in taxes and contributions on income is an obvious solution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 space of 15 bn dinars allows for income tax and contributions to be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lowered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64% to 62%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Greater budget space of 25 bn dinars would allow it to be decreased to 60.5%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methods of decreasing taxes and contributions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in the non-taxable income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Decreasing contributions for unemployment and healthcare (paid by the employer)</a:t>
            </a:r>
            <a:endParaRPr lang="sr-Cyrl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3-5 bn can be set aside for the tax exemptions of new entrepreneurs during their first 12-18 months of operation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112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815" y="92983"/>
            <a:ext cx="7886700" cy="734332"/>
          </a:xfrm>
        </p:spPr>
        <p:txBody>
          <a:bodyPr>
            <a:noAutofit/>
          </a:bodyPr>
          <a:lstStyle/>
          <a:p>
            <a:pPr algn="ctr"/>
            <a:r>
              <a:rPr 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Decrease of income tax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contributions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B0D57CD5-E887-477B-9B03-878FE75660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927542"/>
              </p:ext>
            </p:extLst>
          </p:nvPr>
        </p:nvGraphicFramePr>
        <p:xfrm>
          <a:off x="1611540" y="1268760"/>
          <a:ext cx="5937250" cy="2477390"/>
        </p:xfrm>
        <a:graphic>
          <a:graphicData uri="http://schemas.openxmlformats.org/drawingml/2006/table">
            <a:tbl>
              <a:tblPr firstRow="1" firstCol="1" bandRow="1"/>
              <a:tblGrid>
                <a:gridCol w="2563495">
                  <a:extLst>
                    <a:ext uri="{9D8B030D-6E8A-4147-A177-3AD203B41FA5}">
                      <a16:colId xmlns:a16="http://schemas.microsoft.com/office/drawing/2014/main" xmlns="" val="3092786191"/>
                    </a:ext>
                  </a:extLst>
                </a:gridCol>
                <a:gridCol w="1124585">
                  <a:extLst>
                    <a:ext uri="{9D8B030D-6E8A-4147-A177-3AD203B41FA5}">
                      <a16:colId xmlns:a16="http://schemas.microsoft.com/office/drawing/2014/main" xmlns="" val="1856240209"/>
                    </a:ext>
                  </a:extLst>
                </a:gridCol>
                <a:gridCol w="1124585">
                  <a:extLst>
                    <a:ext uri="{9D8B030D-6E8A-4147-A177-3AD203B41FA5}">
                      <a16:colId xmlns:a16="http://schemas.microsoft.com/office/drawing/2014/main" xmlns="" val="882302650"/>
                    </a:ext>
                  </a:extLst>
                </a:gridCol>
                <a:gridCol w="1124585">
                  <a:extLst>
                    <a:ext uri="{9D8B030D-6E8A-4147-A177-3AD203B41FA5}">
                      <a16:colId xmlns:a16="http://schemas.microsoft.com/office/drawing/2014/main" xmlns="" val="3613416250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bn dinars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Taxes and contributions, % of net income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575248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Half of the average salary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salary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average salaries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09737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Burden in 2017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60.0%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63.9%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66.0%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67770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 Non-taxable income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r>
                        <a:rPr lang="sr-Cyrl-R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.7%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61.8%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41318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– Decrease of contributions paid by the employer by 1.5 pp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61.9%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53301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– Non-taxable income 15,500 dinars and cut in contributions by 0.75 pp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56.7%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61.8%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64.5%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869338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3082B262-E10D-4E22-AAB2-EED42F1392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321573"/>
              </p:ext>
            </p:extLst>
          </p:nvPr>
        </p:nvGraphicFramePr>
        <p:xfrm>
          <a:off x="1611540" y="4005064"/>
          <a:ext cx="5937250" cy="2705672"/>
        </p:xfrm>
        <a:graphic>
          <a:graphicData uri="http://schemas.openxmlformats.org/drawingml/2006/table">
            <a:tbl>
              <a:tblPr firstRow="1" firstCol="1" bandRow="1"/>
              <a:tblGrid>
                <a:gridCol w="2563495">
                  <a:extLst>
                    <a:ext uri="{9D8B030D-6E8A-4147-A177-3AD203B41FA5}">
                      <a16:colId xmlns:a16="http://schemas.microsoft.com/office/drawing/2014/main" xmlns="" val="3330934557"/>
                    </a:ext>
                  </a:extLst>
                </a:gridCol>
                <a:gridCol w="1124585">
                  <a:extLst>
                    <a:ext uri="{9D8B030D-6E8A-4147-A177-3AD203B41FA5}">
                      <a16:colId xmlns:a16="http://schemas.microsoft.com/office/drawing/2014/main" xmlns="" val="3475494043"/>
                    </a:ext>
                  </a:extLst>
                </a:gridCol>
                <a:gridCol w="1124585">
                  <a:extLst>
                    <a:ext uri="{9D8B030D-6E8A-4147-A177-3AD203B41FA5}">
                      <a16:colId xmlns:a16="http://schemas.microsoft.com/office/drawing/2014/main" xmlns="" val="3254844844"/>
                    </a:ext>
                  </a:extLst>
                </a:gridCol>
                <a:gridCol w="1124585">
                  <a:extLst>
                    <a:ext uri="{9D8B030D-6E8A-4147-A177-3AD203B41FA5}">
                      <a16:colId xmlns:a16="http://schemas.microsoft.com/office/drawing/2014/main" xmlns="" val="241632297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bn dinars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Taxes and contributions, % of net income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438417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Half of the average salary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salary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average salaries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879453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Burden in 2017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60.0%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63.9%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66.0%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22266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 Non-taxable income 22,500 dinars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60.4%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64.3%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88611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– Decrease of contributions paid by the employer by 2.5 pp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56.6%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60.5%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62.6%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26885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– Non-taxable income 17,500 dinars and cut in contributions by 1.25 pp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54.7%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60.4%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63.4%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2080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070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12" y="228601"/>
            <a:ext cx="8066617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 Administration reform is key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28650" y="1825630"/>
            <a:ext cx="7886700" cy="4676775"/>
          </a:xfrm>
        </p:spPr>
        <p:txBody>
          <a:bodyPr>
            <a:normAutofit fontScale="92500" lnSpcReduction="10000"/>
          </a:bodyPr>
          <a:lstStyle/>
          <a:p>
            <a:endParaRPr lang="sr-Cyrl-RS" dirty="0"/>
          </a:p>
          <a:p>
            <a:endParaRPr lang="sr-Cyrl-RS" dirty="0"/>
          </a:p>
          <a:p>
            <a:endParaRPr lang="sr-Cyrl-RS" dirty="0"/>
          </a:p>
          <a:p>
            <a:endParaRPr lang="sr-Cyrl-RS" dirty="0"/>
          </a:p>
          <a:p>
            <a:endParaRPr lang="sr-Cyrl-RS" dirty="0"/>
          </a:p>
          <a:p>
            <a:endParaRPr lang="sr-Cyrl-RS" dirty="0"/>
          </a:p>
          <a:p>
            <a:endParaRPr lang="sr-Cyrl-RS" dirty="0"/>
          </a:p>
          <a:p>
            <a:endParaRPr lang="sr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 rates in Serbia are not higher than in the region, but the grey economy is</a:t>
            </a:r>
            <a:endParaRPr lang="sr-Cyrl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 Administration needs to be reformed and reinforced</a:t>
            </a:r>
            <a:endParaRPr lang="sr-Cyrl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220181"/>
              </p:ext>
            </p:extLst>
          </p:nvPr>
        </p:nvGraphicFramePr>
        <p:xfrm>
          <a:off x="2051720" y="1268760"/>
          <a:ext cx="5046134" cy="3983261"/>
        </p:xfrm>
        <a:graphic>
          <a:graphicData uri="http://schemas.openxmlformats.org/drawingml/2006/table">
            <a:tbl>
              <a:tblPr firstRow="1" firstCol="1" bandRow="1"/>
              <a:tblGrid>
                <a:gridCol w="10092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92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86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92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97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239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Country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Income tax and contributions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Profit tax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Grey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economy</a:t>
                      </a:r>
                      <a:r>
                        <a:rPr lang="sr-Latn-R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(% </a:t>
                      </a:r>
                      <a:r>
                        <a:rPr lang="sr-Latn-RS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r-Latn-RS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GDP</a:t>
                      </a:r>
                      <a:r>
                        <a:rPr lang="sr-Latn-R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Bulgaria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Czech Republic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Croatia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Hungary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93 (70)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FYRO Macedonia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~30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Romania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Slovakia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Slovenia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AVERAGE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59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Serbia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334821" y="22330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951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Enterprises in privatization are still a budget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expenditure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 fiscal risk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93034"/>
            <a:ext cx="8229600" cy="4920342"/>
          </a:xfrm>
        </p:spPr>
        <p:txBody>
          <a:bodyPr>
            <a:normAutofit/>
          </a:bodyPr>
          <a:lstStyle/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enterprises still survive thanks to public funds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paying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gas and electricity bills</a:t>
            </a: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Funded 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budget via the Development Fund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Overall gas debt could reach 5 bn dinars in 2017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Spilling losses over to Srbijagas – practically subsidizes the poor performers and reduces Srbijagas’s investment potential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641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Greatest gas debtors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343" y="1124744"/>
            <a:ext cx="8928992" cy="5384913"/>
          </a:xfrm>
        </p:spPr>
        <p:txBody>
          <a:bodyPr>
            <a:normAutofit fontScale="62500" lnSpcReduction="20000"/>
          </a:bodyPr>
          <a:lstStyle/>
          <a:p>
            <a:r>
              <a:rPr 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Azotara</a:t>
            </a:r>
            <a:r>
              <a:rPr lang="sr-Latn-R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’s performance is unsustainable and the company is kept alive by transferring its loses to Srbijagas, and, to a lesser extent, to EPS</a:t>
            </a:r>
            <a:endParaRPr lang="sr-Cyrl-RS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year, they fail to pay for gas in the amount of 2-3 bn dinars</a:t>
            </a: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 is unsustainable: large investments are needed (and a strategic investor), losses will be even greater when the price of gas goes up, fertilizer can be acquired from other manufacturers or from export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MSK</a:t>
            </a:r>
            <a:r>
              <a:rPr lang="sr-Cyrl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performing better in 2017 but will probably still incur a gas debt (up to 1 bn dinars)</a:t>
            </a:r>
            <a:endParaRPr lang="sr-Cyrl-RS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Novi Sad-Gas</a:t>
            </a:r>
            <a:r>
              <a:rPr lang="sr-Cyrl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sr-Latn-R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socially-owned enterprise charging for heating but not paying its debts to Srbijagas</a:t>
            </a:r>
            <a:endParaRPr lang="sr-Cyrl-RS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justified reason to tolerate this lack of discipline in payment for the used gas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r-Latn-RS" sz="3700" b="1" dirty="0">
                <a:effectLst/>
                <a:latin typeface="Times New Roman"/>
                <a:ea typeface="Calibri"/>
              </a:rPr>
              <a:t>Srpska Fabrika Stakla</a:t>
            </a:r>
            <a:r>
              <a:rPr lang="sr-Cyrl-RS" sz="3700" dirty="0">
                <a:effectLst/>
                <a:latin typeface="Times New Roman"/>
                <a:ea typeface="Calibri"/>
              </a:rPr>
              <a:t> – </a:t>
            </a:r>
            <a:r>
              <a:rPr lang="sr-Latn-RS" sz="3700" dirty="0">
                <a:effectLst/>
                <a:latin typeface="Times New Roman"/>
                <a:ea typeface="Calibri"/>
              </a:rPr>
              <a:t>different ownership and management phases, but all the time failing to meet its obligations and transferring its losses to public enterprises</a:t>
            </a: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Cease the delivery of gas if the company is unable to pay, implement an efficient bankruptcy proceedings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37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988105"/>
          </a:xfrm>
        </p:spPr>
        <p:txBody>
          <a:bodyPr>
            <a:normAutofit fontScale="90000"/>
          </a:bodyPr>
          <a:lstStyle/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Dependent on the Budget and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576"/>
            <a:ext cx="8229600" cy="4931229"/>
          </a:xfrm>
        </p:spPr>
        <p:txBody>
          <a:bodyPr>
            <a:normAutofit fontScale="85000" lnSpcReduction="20000"/>
          </a:bodyPr>
          <a:lstStyle/>
          <a:p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Simpo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gets about 900 m dinars from the Development Fund every year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Suffering losses even with significant export deals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Galenika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not paid for gas even in 2016, </a:t>
            </a:r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PKB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doesn’t pay its electricity, gets funds from the Development Fund, sells construction land to remain liquid, </a:t>
            </a:r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Jumko,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Trayal</a:t>
            </a:r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FAP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expecting merger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military equipment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industry, are not paying for electricity (Jumko) and are getting funds from the Development Fund, </a:t>
            </a:r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Ikarbus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incurring losses, </a:t>
            </a:r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Lasta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awaiting privatization after getting a ten-year contract for suburban transport, </a:t>
            </a:r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Resavica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in restructuring and is getting subsidies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885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performance of Petrohemija and RTB Bor should not delay privatization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789713"/>
          </a:xfrm>
        </p:spPr>
        <p:txBody>
          <a:bodyPr>
            <a:normAutofit lnSpcReduction="10000"/>
          </a:bodyPr>
          <a:lstStyle/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making profit thanks to the high prices on the international market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dynamic is unpredictable and the trend will turn in a year or two</a:t>
            </a: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Investments exceeding several hundred million euros are necessary (and can be provided only by a strategic investor)</a:t>
            </a: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enterprise reform (RTB Bor: no downsizing and change in management, which was agreed)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7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21737" cy="620688"/>
          </a:xfrm>
        </p:spPr>
        <p:txBody>
          <a:bodyPr/>
          <a:lstStyle/>
          <a:p>
            <a:pPr eaLnBrk="1" hangingPunct="1"/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Main assessments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814912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Important objectives of fiscal consolidation have been met in 2017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Fiscal surplus of about 20 bn dinars (excluding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off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revenues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it would be a small deficit of 0.5-1% of GDP) – additional austerity measures not needed in 2018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Large drop in public debt, from 74% of GDP to 68% of GDP (2/3 of the decrease come from dinar appreciation compared to dollar and euro, but also from the low deficit)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However, the reforms fell short: state-owned enterprises – fiscal risk; low public investments, EPS and poor business climate – low economic growth (1.5-2%)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Pensions and salaries in the public sector can increase in 2018, by 5% (on average) – growth exceeding nominal GDP dangerous and unjustified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Pensions: economically, the best solution is a universal raise (2.5%) and cancelling of one half of the temporary cut (restoring the disrupted contributions/pensions balance)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Salaries: best to increase all by about 5% - still no analyses available to see where larger increases would be justified (healthcare, education, police, administration)</a:t>
            </a:r>
          </a:p>
          <a:p>
            <a:pPr marL="342900" lvl="1" indent="-342900" algn="just" eaLnBrk="1" hangingPunct="1">
              <a:spcBef>
                <a:spcPts val="500"/>
              </a:spcBef>
              <a:spcAft>
                <a:spcPts val="500"/>
              </a:spcAft>
              <a:buFont typeface="Arial" charset="0"/>
              <a:buChar char="•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Priority in 2018 – increase in public investments by 300-350 m euros   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There is also room for a tax relaxation (100 m euros) – smaller burden on the lowest salaries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139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83"/>
            <a:ext cx="8229600" cy="4713387"/>
          </a:xfrm>
        </p:spPr>
        <p:txBody>
          <a:bodyPr>
            <a:normAutofit fontScale="85000" lnSpcReduction="10000"/>
          </a:bodyPr>
          <a:lstStyle/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efficient implementation of privatization or bankruptcy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 the supply of gas and electricity to non-payers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lesser of two evils is to show a subsidy in the budget than to hide poor performance – with the expenditure more visible, the pressure to resolve the issue would increase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the assistance to enterprises funded from the budget in a more transparent manner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Instead of a summary budget position, present individual enterprises and amounts</a:t>
            </a: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Instead of passing the burden to the Development Fund, finance these enterprises from the budget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072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8072"/>
          </a:xfrm>
        </p:spPr>
        <p:txBody>
          <a:bodyPr/>
          <a:lstStyle/>
          <a:p>
            <a:pPr eaLnBrk="1" hangingPunct="1"/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A deficit sustainable </a:t>
            </a:r>
            <a:r>
              <a:rPr lang="en-US" altLang="sr-Latn-RS" sz="30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 the long-term achieved in 2017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1"/>
            <a:ext cx="8928992" cy="5832649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Fiscal result in 2017 better than planned: instead of a 75 bn deficit, most likely there will be a 20 bn dinar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surplus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The better-than-planned result, for the third year in a row, is mostly due to a strong public revenue growth – about 80 bn over the plan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Public expenditures lower than the budget plan by about 15 bn dinars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Some permanent, but also some temporary factors are behind the fiscal improvement of 2017</a:t>
            </a: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Permanent deficit decrease due to macroeconomic trends (employment, inflation), pension reform (fewer new pensioners than planned)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Temporary – payment of the NBS’s profit (9.6 bn), part of the profit tax (about 15 bn), slower implementation of public investments</a:t>
            </a: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(5-10 </a:t>
            </a:r>
            <a:r>
              <a:rPr lang="sr-Latn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bn</a:t>
            </a: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Permanent deficit </a:t>
            </a:r>
            <a:r>
              <a:rPr lang="sr-Latn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one-off </a:t>
            </a:r>
            <a:r>
              <a:rPr lang="sr-Latn-R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revenues</a:t>
            </a:r>
            <a:r>
              <a:rPr lang="sr-Latn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aside) between 0.5 and 1% of GDP</a:t>
            </a: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is the real result going into 2018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Our position (already presented): 0.5% of GDP is a good objective, sustainable in the long-term, thus no additional austerity measures or revenue increase measures are needed</a:t>
            </a: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384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8072"/>
          </a:xfrm>
        </p:spPr>
        <p:txBody>
          <a:bodyPr/>
          <a:lstStyle/>
          <a:p>
            <a:pPr eaLnBrk="1" hangingPunct="1"/>
            <a:r>
              <a:rPr lang="sr-Latn-RS" altLang="sr-Latn-RS" sz="2900" dirty="0">
                <a:latin typeface="Times New Roman" pitchFamily="18" charset="0"/>
                <a:cs typeface="Times New Roman" pitchFamily="18" charset="0"/>
              </a:rPr>
              <a:t>Additional </a:t>
            </a:r>
            <a:r>
              <a:rPr lang="en-US" altLang="sr-Latn-RS" sz="2900" dirty="0">
                <a:latin typeface="Times New Roman" pitchFamily="18" charset="0"/>
                <a:cs typeface="Times New Roman" pitchFamily="18" charset="0"/>
              </a:rPr>
              <a:t>space</a:t>
            </a:r>
            <a:r>
              <a:rPr lang="sr-Latn-RS" altLang="sr-Latn-RS" sz="2900" dirty="0">
                <a:latin typeface="Times New Roman" pitchFamily="18" charset="0"/>
                <a:cs typeface="Times New Roman" pitchFamily="18" charset="0"/>
              </a:rPr>
              <a:t> in the 2018 budget: 800 m euros</a:t>
            </a:r>
            <a:endParaRPr lang="sr-Latn-CS" altLang="sr-Latn-R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5496" y="692695"/>
            <a:ext cx="9036496" cy="5832649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Target deficit already reached in 2017 and in 2018, further increase in public revenues and decrease in public expenditures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Public revenues increase due to the expected economic growth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Lower public expenditures on interests (lower public debt), lower payment of guaranteed debt (in 2017, the government paid off some public enterprises’ loans)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800 m euros available – at least a half for economic growth (public investments and tax cut), somewhat less for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consumption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Consumption</a:t>
            </a:r>
            <a:r>
              <a:rPr lang="sr-Latn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wage and 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pension</a:t>
            </a:r>
            <a:r>
              <a:rPr lang="sr-Latn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bill increase by 5% (350-400 m euros), like nominal GDP</a:t>
            </a: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1363" lvl="2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Latn-R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objectives sustainable in the long-term not yet reached (11% of GDP for pension and 8% of GDP salaries), private sector not strong enough </a:t>
            </a: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sr-Latn-R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finance the huge public </a:t>
            </a: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sector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nor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should be</a:t>
            </a:r>
            <a:r>
              <a:rPr lang="sr-Latn-R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sr-Cyrl-R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1363" lvl="2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Latn-R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Economically harmful if they grow faster than the nominal GDP (not supporting economic growth but rather inflation and 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current account</a:t>
            </a: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deficit)</a:t>
            </a:r>
          </a:p>
          <a:p>
            <a:pPr marL="741363" lvl="2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Latn-R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Salaries in the private sector grow 4.5-5%, more would be unjustified</a:t>
            </a:r>
            <a:endParaRPr lang="sr-Cyrl-R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Latn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Public investments increase 300-350 m euros (local and central government)</a:t>
            </a: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Latn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Tax cut (100 m euros) – best for fiscal relaxation of employment (especially for lower wages)</a:t>
            </a: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216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16632"/>
            <a:ext cx="9108504" cy="620688"/>
          </a:xfrm>
        </p:spPr>
        <p:txBody>
          <a:bodyPr/>
          <a:lstStyle/>
          <a:p>
            <a:pPr eaLnBrk="1" hangingPunct="1"/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Pensions: a gradual </a:t>
            </a:r>
            <a:r>
              <a:rPr lang="en-US" altLang="sr-Latn-RS" sz="3000" dirty="0"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 to order needed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688632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3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The burden of fiscal adjustment (from 2015) fell only to the pensioners with above-average pensions (over 25,000 dinars)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3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The poorest were protected, but the relationship between the paid contributions and pensions was disrupted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3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 2018</a:t>
            </a: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, the conditions are met for a gradual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repeal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of this measure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3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Crisis avoided, a sustainable (permanent) fiscal deficit of about 0.5% of GDP achieved</a:t>
            </a:r>
          </a:p>
          <a:p>
            <a:pPr lvl="1" algn="just" eaLnBrk="1" hangingPunct="1">
              <a:spcBef>
                <a:spcPts val="500"/>
              </a:spcBef>
              <a:spcAft>
                <a:spcPts val="3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Increase of the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 pension bill of 5% possible in 2018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3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Government can select one of the following options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 eaLnBrk="1" hangingPunct="1">
              <a:spcBef>
                <a:spcPts val="500"/>
              </a:spcBef>
              <a:spcAft>
                <a:spcPts val="300"/>
              </a:spcAft>
              <a:buFont typeface="Arial" charset="0"/>
              <a:buAutoNum type="arabicParenR"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Full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repeal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of the temporary cut (restoring the contributions/pensions ratio, but not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increasing 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the lowest pensions – socially questionable)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 eaLnBrk="1" hangingPunct="1">
              <a:spcBef>
                <a:spcPts val="500"/>
              </a:spcBef>
              <a:spcAft>
                <a:spcPts val="300"/>
              </a:spcAft>
              <a:buAutoNum type="arabicParenR"/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Linear 5% increase – remaining in the temporary measure regime (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economically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unfounded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, perhaps legally as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well)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 eaLnBrk="1" hangingPunct="1">
              <a:spcBef>
                <a:spcPts val="500"/>
              </a:spcBef>
              <a:spcAft>
                <a:spcPts val="300"/>
              </a:spcAft>
              <a:buAutoNum type="arabicParenR"/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Linear increase by 2.5% and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repeal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of one half of the temporary cut – a step in the direction of achieving permanent order in the pension system, with an increase in the lowest pensions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3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Fiscal Council believes the third approach is the best in economic terms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206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216024"/>
            <a:ext cx="8821737" cy="620688"/>
          </a:xfrm>
        </p:spPr>
        <p:txBody>
          <a:bodyPr/>
          <a:lstStyle/>
          <a:p>
            <a:pPr eaLnBrk="1" hangingPunct="1"/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Illustration of the effects of different options on </a:t>
            </a:r>
            <a:r>
              <a:rPr lang="en-US" altLang="sr-Latn-RS" sz="3000" dirty="0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 pensions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713312"/>
              </p:ext>
            </p:extLst>
          </p:nvPr>
        </p:nvGraphicFramePr>
        <p:xfrm>
          <a:off x="395536" y="1124744"/>
          <a:ext cx="8280920" cy="2016224"/>
        </p:xfrm>
        <a:graphic>
          <a:graphicData uri="http://schemas.openxmlformats.org/drawingml/2006/table">
            <a:tbl>
              <a:tblPr firstRow="1" firstCol="1" bandRow="1"/>
              <a:tblGrid>
                <a:gridCol w="16156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61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102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55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733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48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sr-Latn-R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sr-Latn-R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sr-Cyrl-RS" sz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sr-Latn-RS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Three general scenarios</a:t>
                      </a:r>
                      <a:endParaRPr lang="sr-Latn-R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Prior to temporary cut (dinars)</a:t>
                      </a:r>
                      <a:endParaRPr lang="sr-Latn-R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Current pension (dinars)</a:t>
                      </a:r>
                      <a:endParaRPr lang="sr-Latn-R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–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Repeal</a:t>
                      </a:r>
                      <a:r>
                        <a:rPr lang="sr-Latn-R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r-Latn-R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of the cut</a:t>
                      </a:r>
                      <a:endParaRPr lang="sr-Latn-R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– </a:t>
                      </a:r>
                      <a:r>
                        <a:rPr lang="sr-Latn-R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Linear increase by</a:t>
                      </a:r>
                      <a:r>
                        <a:rPr lang="sr-Cyrl-R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5%</a:t>
                      </a:r>
                      <a:endParaRPr lang="sr-Latn-R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–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sr-Latn-R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ombined </a:t>
                      </a:r>
                      <a:r>
                        <a:rPr lang="sr-Latn-R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approach</a:t>
                      </a:r>
                      <a:endParaRPr lang="sr-Latn-R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5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046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661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698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787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45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631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512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353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45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554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554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581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r>
                        <a:rPr lang="sr-Latn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sr-Cyrl-RS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068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7504" y="3212976"/>
            <a:ext cx="8856984" cy="3384376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Starting from 2014 pensions, the following changes would occur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First scenario – all pensioners would have pensions nominally 2.8% higher in 2018 compared to 2014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Second scenario – below average pensions would be nominally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by 8% but many pensioners (whose pensions were cut in 2015) would have nominally lower pensions in 2018 than in 2014 (table)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Third scenario – below average pensions would be nominally higher by 5.5% compared to 2014 and only pensioners with the highest pensions (about 8% of the total number) would still be getting nominally less than in 2014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019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21737" cy="620688"/>
          </a:xfrm>
        </p:spPr>
        <p:txBody>
          <a:bodyPr/>
          <a:lstStyle/>
          <a:p>
            <a:pPr eaLnBrk="1" hangingPunct="1"/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Salary increase must not disrupt the order in the system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760640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Current public sector salary system is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disordered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Proper parities (ratios between salaries) for different professions are not known – what would be a justified salary for a police officer compared to a doctor or a teacher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it is not properly regulated within the same activity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In healthcare: highest salaries (primarius/sub-specialists) only 3.5 times higher than the lowest (75,000 compared to 22,500 dinars)</a:t>
            </a:r>
          </a:p>
          <a:p>
            <a:pPr lvl="2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Consequence – qualified personnel leaving healthcare</a:t>
            </a:r>
            <a:endParaRPr lang="sr-Cyrl-RS" sz="16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Pressures from individual ministries to have an increase in salaries far exceeding that of the private sector (requesting about 10%)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Economically justified – 5% on average (salaries in the private sector 4.5 – 5%)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No analyses available yet to show how justified it is to give some a larger raise than others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hoc 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increase by ministries would lead to an even greater disorder in the system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Keeping the public sector employment ban in 2018 is harmful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Chaotic, jeopardizes the services provided by the public sector – those savings should not be counted on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5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216024"/>
            <a:ext cx="8821737" cy="620688"/>
          </a:xfrm>
        </p:spPr>
        <p:txBody>
          <a:bodyPr/>
          <a:lstStyle/>
          <a:p>
            <a:pPr eaLnBrk="1" hangingPunct="1"/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Illustration of the impact of above-average salary increase in </a:t>
            </a:r>
            <a:r>
              <a:rPr lang="en-US" altLang="sr-Latn-RS" sz="3000" dirty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 ministries on others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23528" y="2564904"/>
            <a:ext cx="8532948" cy="4032448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Currently, the least bad solution would be a linear increase of 5%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annulling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half of the temporary cut)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Perhaps consider the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3rd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 option – slightly larger increase in sectors with strong indications of salaries being too low – healthcare, education)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Until the adoption of the 2019 budget, finally complete the analysis of the public sector salaries and prepare the gradual harmonisation plan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Major challenges: professional – salaries for similar jobs in the private sector, ratios in comparable countries, complexity of the work position, risk, necessary qualifications... And political – pressures from those employees whose salaries would not be increased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However, it was started already a few years back, it is time to show some results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E726CEC7-ECFC-4B9E-934D-222821E620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76874"/>
              </p:ext>
            </p:extLst>
          </p:nvPr>
        </p:nvGraphicFramePr>
        <p:xfrm>
          <a:off x="1259632" y="1388695"/>
          <a:ext cx="6929379" cy="1076327"/>
        </p:xfrm>
        <a:graphic>
          <a:graphicData uri="http://schemas.openxmlformats.org/drawingml/2006/table">
            <a:tbl>
              <a:tblPr firstRow="1" firstCol="1" bandRow="1"/>
              <a:tblGrid>
                <a:gridCol w="1943191">
                  <a:extLst>
                    <a:ext uri="{9D8B030D-6E8A-4147-A177-3AD203B41FA5}">
                      <a16:colId xmlns:a16="http://schemas.microsoft.com/office/drawing/2014/main" xmlns="" val="3742344890"/>
                    </a:ext>
                  </a:extLst>
                </a:gridCol>
                <a:gridCol w="996793">
                  <a:extLst>
                    <a:ext uri="{9D8B030D-6E8A-4147-A177-3AD203B41FA5}">
                      <a16:colId xmlns:a16="http://schemas.microsoft.com/office/drawing/2014/main" xmlns="" val="2056806591"/>
                    </a:ext>
                  </a:extLst>
                </a:gridCol>
                <a:gridCol w="997534">
                  <a:extLst>
                    <a:ext uri="{9D8B030D-6E8A-4147-A177-3AD203B41FA5}">
                      <a16:colId xmlns:a16="http://schemas.microsoft.com/office/drawing/2014/main" xmlns="" val="305654416"/>
                    </a:ext>
                  </a:extLst>
                </a:gridCol>
                <a:gridCol w="996793">
                  <a:extLst>
                    <a:ext uri="{9D8B030D-6E8A-4147-A177-3AD203B41FA5}">
                      <a16:colId xmlns:a16="http://schemas.microsoft.com/office/drawing/2014/main" xmlns="" val="1405620614"/>
                    </a:ext>
                  </a:extLst>
                </a:gridCol>
                <a:gridCol w="997534">
                  <a:extLst>
                    <a:ext uri="{9D8B030D-6E8A-4147-A177-3AD203B41FA5}">
                      <a16:colId xmlns:a16="http://schemas.microsoft.com/office/drawing/2014/main" xmlns="" val="69465575"/>
                    </a:ext>
                  </a:extLst>
                </a:gridCol>
                <a:gridCol w="997534">
                  <a:extLst>
                    <a:ext uri="{9D8B030D-6E8A-4147-A177-3AD203B41FA5}">
                      <a16:colId xmlns:a16="http://schemas.microsoft.com/office/drawing/2014/main" xmlns="" val="37635752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Military and Police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Healthcare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in public sector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849430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Military and police 10%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25292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Healthcare and Education 10%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435583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Healthcare and Education 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16271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Linear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8188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679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821737" cy="620688"/>
          </a:xfrm>
        </p:spPr>
        <p:txBody>
          <a:bodyPr/>
          <a:lstStyle/>
          <a:p>
            <a:pPr eaLnBrk="1" hangingPunct="1"/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Public investments </a:t>
            </a:r>
            <a:r>
              <a:rPr lang="en-US" altLang="sr-Latn-RS" sz="3000" dirty="0">
                <a:latin typeface="Times New Roman" pitchFamily="18" charset="0"/>
                <a:cs typeface="Times New Roman" pitchFamily="18" charset="0"/>
              </a:rPr>
              <a:t>increase</a:t>
            </a:r>
            <a:r>
              <a:rPr lang="sr-Latn-RS" altLang="sr-Latn-RS" sz="3000" dirty="0">
                <a:latin typeface="Times New Roman" pitchFamily="18" charset="0"/>
                <a:cs typeface="Times New Roman" pitchFamily="18" charset="0"/>
              </a:rPr>
              <a:t> – an indisputable priority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44265" y="960835"/>
            <a:ext cx="8856984" cy="576064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With about 3% of GDP steered into public investments, Serbia is a negative record-holder in Central and Eastern Europe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Should always be between 4 and 5% of GDP (CEE average)</a:t>
            </a:r>
          </a:p>
          <a:p>
            <a:pPr lvl="1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When highways are in construction in comparable countries, it is even over 6% of GDP (Croatia 6.5% of GDP 2002-2007)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Consequence of low investments – poor infrastructure quality in Serbia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Deadline for the completion of Corridors 10 and 11 has been getting pushed for years</a:t>
            </a:r>
          </a:p>
          <a:p>
            <a:pPr lvl="1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Parts of the main railroads are not electrified, average train speed is low</a:t>
            </a:r>
          </a:p>
          <a:p>
            <a:pPr lvl="1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Local infrastructure especially poor (drinking water quality, access to sewers, waste water treatment, non-engineered landfills)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Sufficient number of undisputed projects with secured funding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There is 2.4 bn euros of approved and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unwithdrawn funds from investment loans 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Increase of public investments is the most efficient policy for encouraging economic growth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74528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3834</TotalTime>
  <Words>3096</Words>
  <Application>Microsoft Office PowerPoint</Application>
  <PresentationFormat>On-screen Show (4:3)</PresentationFormat>
  <Paragraphs>522</Paragraphs>
  <Slides>20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2_Office Theme</vt:lpstr>
      <vt:lpstr>Office Theme</vt:lpstr>
      <vt:lpstr>3_Office Theme</vt:lpstr>
      <vt:lpstr>4_Office Theme</vt:lpstr>
      <vt:lpstr>PowerPoint Presentation</vt:lpstr>
      <vt:lpstr>Main assessments</vt:lpstr>
      <vt:lpstr>A deficit sustainable in the long-term achieved in 2017</vt:lpstr>
      <vt:lpstr>Additional space in the 2018 budget: 800 m euros</vt:lpstr>
      <vt:lpstr>Pensions: a gradual return to order needed</vt:lpstr>
      <vt:lpstr>Illustration of the effects of different options on individual pensions</vt:lpstr>
      <vt:lpstr>Salary increase must not disrupt the order in the system</vt:lpstr>
      <vt:lpstr>Illustration of the impact of above-average salary increase in some ministries on others</vt:lpstr>
      <vt:lpstr>Public investments increase – an indisputable priority</vt:lpstr>
      <vt:lpstr>It is necessary and possible to increase public investment in 2018 by 300-350 m euros: illustration</vt:lpstr>
      <vt:lpstr>Economic growth is low: 1.5-2% in 2017</vt:lpstr>
      <vt:lpstr>Economic growth in Serbia is systematically lower than in comparable countries</vt:lpstr>
      <vt:lpstr>Tax relaxation options for 2018</vt:lpstr>
      <vt:lpstr>Decrease of income tax and contributions</vt:lpstr>
      <vt:lpstr>Tax Administration reform is key</vt:lpstr>
      <vt:lpstr>Enterprises in privatization are still a budget expenditure and a fiscal risk</vt:lpstr>
      <vt:lpstr>Greatest gas debtors</vt:lpstr>
      <vt:lpstr>Dependent on the Budget and the Development Fund</vt:lpstr>
      <vt:lpstr>Better performance of Petrohemija and RTB Bor should not delay privatization</vt:lpstr>
      <vt:lpstr>Recommendations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Fiscal Council</dc:creator>
  <cp:lastModifiedBy>Ana Vehovec</cp:lastModifiedBy>
  <cp:revision>318</cp:revision>
  <cp:lastPrinted>2017-09-28T15:21:51Z</cp:lastPrinted>
  <dcterms:created xsi:type="dcterms:W3CDTF">2014-10-24T08:04:53Z</dcterms:created>
  <dcterms:modified xsi:type="dcterms:W3CDTF">2017-10-10T11:41:32Z</dcterms:modified>
</cp:coreProperties>
</file>